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1"/>
  </p:notesMasterIdLst>
  <p:sldIdLst>
    <p:sldId id="256" r:id="rId3"/>
    <p:sldId id="264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1" r:id="rId13"/>
    <p:sldId id="290" r:id="rId14"/>
    <p:sldId id="292" r:id="rId15"/>
    <p:sldId id="293" r:id="rId16"/>
    <p:sldId id="294" r:id="rId17"/>
    <p:sldId id="295" r:id="rId18"/>
    <p:sldId id="296" r:id="rId19"/>
    <p:sldId id="299" r:id="rId20"/>
    <p:sldId id="297" r:id="rId21"/>
    <p:sldId id="298" r:id="rId22"/>
    <p:sldId id="300" r:id="rId23"/>
    <p:sldId id="319" r:id="rId24"/>
    <p:sldId id="32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2" r:id="rId36"/>
    <p:sldId id="313" r:id="rId37"/>
    <p:sldId id="314" r:id="rId38"/>
    <p:sldId id="315" r:id="rId39"/>
    <p:sldId id="316" r:id="rId40"/>
    <p:sldId id="317" r:id="rId41"/>
    <p:sldId id="311" r:id="rId42"/>
    <p:sldId id="318" r:id="rId43"/>
    <p:sldId id="321" r:id="rId44"/>
    <p:sldId id="322" r:id="rId45"/>
    <p:sldId id="323" r:id="rId46"/>
    <p:sldId id="324" r:id="rId47"/>
    <p:sldId id="325" r:id="rId48"/>
    <p:sldId id="280" r:id="rId49"/>
    <p:sldId id="28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79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47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351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2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63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yat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22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Soyatec (http://www.soyatec.com)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46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Soyatec (http://www.soyatec.com)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1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2015-04-23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1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9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2015-04-23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7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6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8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61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SWT/JFace Development Part </a:t>
            </a:r>
            <a:r>
              <a:rPr lang="en-US" dirty="0" smtClean="0"/>
              <a:t>1</a:t>
            </a:r>
          </a:p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2015-04-23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Involving the user with buttons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Radio Box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SWT.RADIO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13" y="2573253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RadioBox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RADIO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"RadioBox1"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Button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radioBox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RADIO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radioBox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"RadioBox2"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radioBox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.setSelection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99913" y="3252653"/>
            <a:ext cx="1750423" cy="3396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4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Involving the user with buttons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Toggle Buttons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SWT.TOGGLE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13" y="2573253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//Toggle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TOGGLE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"Toggle1"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Button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toggle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TOGGLE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toggle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"Toggle2"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toggle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.setSelection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99913" y="3526976"/>
            <a:ext cx="1750423" cy="3396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Involving the user with buttons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5" y="1690687"/>
            <a:ext cx="6485559" cy="1882829"/>
          </a:xfrm>
        </p:spPr>
        <p:txBody>
          <a:bodyPr/>
          <a:lstStyle/>
          <a:p>
            <a:r>
              <a:rPr lang="en-US" dirty="0" smtClean="0"/>
              <a:t>Arrows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SWT.ARROW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SWT.LEFT, SWT.RIGHT, SWT.TOP and SWT.BOTTOM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13" y="2573253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//Arrow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ARROW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|SWT.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LEFT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ARROW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|SWT.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RIGHT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ARROW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|SWT.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TOP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ARROW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|SWT.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BOTTOM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99913" y="3801299"/>
            <a:ext cx="1750423" cy="5616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Involving the user with buttons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5" y="1690687"/>
            <a:ext cx="6485559" cy="1882829"/>
          </a:xfrm>
        </p:spPr>
        <p:txBody>
          <a:bodyPr/>
          <a:lstStyle/>
          <a:p>
            <a:r>
              <a:rPr lang="en-US" dirty="0" smtClean="0"/>
              <a:t>Selection Listener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SWT.DefaultSelection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SWT.Selection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3226526"/>
            <a:ext cx="10387148" cy="2715806"/>
          </a:xfrm>
        </p:spPr>
        <p:txBody>
          <a:bodyPr>
            <a:normAutofit lnSpcReduction="10000"/>
          </a:bodyPr>
          <a:lstStyle/>
          <a:p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button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.addSelectionListener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SelectionListener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widgetSelected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// Handle selection event.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widgetDefaultSelected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// is not called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16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text with </a:t>
            </a:r>
            <a:r>
              <a:rPr lang="en-US" dirty="0" smtClean="0"/>
              <a:t>SWT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Text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SWT.SINGLE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SWT.MULTI</a:t>
            </a:r>
          </a:p>
          <a:p>
            <a:pPr lvl="1"/>
            <a:r>
              <a:rPr lang="en-US" dirty="0" smtClean="0"/>
              <a:t> SWT.WRAP</a:t>
            </a:r>
          </a:p>
          <a:p>
            <a:pPr lvl="1"/>
            <a:r>
              <a:rPr lang="en-US" dirty="0" smtClean="0"/>
              <a:t> SWT.PASSWORD</a:t>
            </a:r>
          </a:p>
          <a:p>
            <a:pPr lvl="1"/>
            <a:r>
              <a:rPr lang="en-US" dirty="0" smtClean="0"/>
              <a:t> SWT.SEARCH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110343" y="3573516"/>
            <a:ext cx="5773783" cy="278283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Text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Text(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.setText(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"Default Text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Text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Text(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.setText(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"Text with border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Text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Text(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MULTI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.setText(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"Text with multi lines\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nAuto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 wrapped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."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Text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Text(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PASSWORD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.setText(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"123456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Text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Text(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READ_ONLY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.setText(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"Read only Text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Text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Text(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SEARCH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.setText(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"Search Text"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text with </a:t>
            </a:r>
            <a:r>
              <a:rPr lang="en-US" dirty="0" smtClean="0"/>
              <a:t>SWT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Default Selection Listener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SWT.DefaultSelection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110343" y="3573516"/>
            <a:ext cx="5773783" cy="27828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text1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.addSelectionListener(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SelectionListener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Never called for text.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widgetDefaultSelected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// Called when “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Enter” pressed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438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text with </a:t>
            </a:r>
            <a:r>
              <a:rPr lang="en-US" dirty="0" smtClean="0"/>
              <a:t>SWT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Modify Listener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SWT.Modify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110343" y="3573516"/>
            <a:ext cx="5773783" cy="2782834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text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.addModifyListener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ModifyListener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modifyText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ModifyEvent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// Called when text changed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8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3251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text with </a:t>
            </a:r>
            <a:r>
              <a:rPr lang="en-US" dirty="0" smtClean="0"/>
              <a:t>SWT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Verify Listener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SWT.Verify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110343" y="3573516"/>
            <a:ext cx="5773783" cy="2782834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text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.addVerifyListener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VerifyListener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verifyText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VerifyEvent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start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Change start index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8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end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  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Change end index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newValue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00C0"/>
                </a:solidFill>
                <a:latin typeface="Consolas" panose="020B0609020204030204" pitchFamily="49" charset="0"/>
              </a:rPr>
              <a:t>text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Changed value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2A00FF"/>
                </a:solidFill>
                <a:latin typeface="Consolas" panose="020B0609020204030204" pitchFamily="49" charset="0"/>
              </a:rPr>
              <a:t>"d"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endsWith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newValue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)){</a:t>
            </a:r>
          </a:p>
          <a:p>
            <a:r>
              <a:rPr lang="en-US" sz="18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doit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Refused changes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8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007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Combo and 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Combo</a:t>
            </a:r>
          </a:p>
          <a:p>
            <a:pPr lvl="1"/>
            <a:r>
              <a:rPr lang="en-US" dirty="0" smtClean="0"/>
              <a:t> SWT.SIMPLE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SWT.DROP_DOWN </a:t>
            </a:r>
            <a:r>
              <a:rPr lang="en-US" dirty="0"/>
              <a:t>(default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SWT.READ_ONLY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3573516"/>
            <a:ext cx="5917475" cy="278283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Combo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Combo(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DROP_DOWN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"drop-down -"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Combo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simple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Combo(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SIMPLE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simple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simpe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-item-"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simple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Combo and 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Combo Text Listeners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SWT.DefaultSelection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SWT.Verify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SWT.Modify</a:t>
            </a:r>
            <a:endParaRPr lang="en-US" dirty="0" smtClean="0"/>
          </a:p>
          <a:p>
            <a:r>
              <a:rPr lang="en-US" dirty="0" smtClean="0"/>
              <a:t>Combo Selection Listener</a:t>
            </a:r>
          </a:p>
          <a:p>
            <a:pPr lvl="1"/>
            <a:r>
              <a:rPr lang="en-US" dirty="0" err="1" smtClean="0"/>
              <a:t>SWT.Selection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3573516"/>
            <a:ext cx="5917475" cy="2782834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Combo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Combo(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DROP_DOWN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"drop-down -"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.addSelectionListener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SelectionAdapter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//String item 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.getItem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.getSelectionIndex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4952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Introducing the Widget and Control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Labels</a:t>
            </a:r>
          </a:p>
          <a:p>
            <a:r>
              <a:rPr lang="en-US" dirty="0"/>
              <a:t>Involving the user with </a:t>
            </a:r>
            <a:r>
              <a:rPr lang="en-US" dirty="0" smtClean="0"/>
              <a:t>buttons</a:t>
            </a:r>
          </a:p>
          <a:p>
            <a:r>
              <a:rPr lang="en-US" dirty="0"/>
              <a:t>Editing text with </a:t>
            </a:r>
            <a:r>
              <a:rPr lang="en-US" dirty="0" smtClean="0"/>
              <a:t>SWT</a:t>
            </a:r>
          </a:p>
          <a:p>
            <a:r>
              <a:rPr lang="en-US" dirty="0" smtClean="0"/>
              <a:t>Combo and List</a:t>
            </a:r>
          </a:p>
          <a:p>
            <a:r>
              <a:rPr lang="en-US" dirty="0" smtClean="0"/>
              <a:t>Sash and </a:t>
            </a:r>
            <a:r>
              <a:rPr lang="en-US" dirty="0" err="1" smtClean="0"/>
              <a:t>SashForm</a:t>
            </a:r>
            <a:endParaRPr lang="en-US" dirty="0" smtClean="0"/>
          </a:p>
          <a:p>
            <a:r>
              <a:rPr lang="en-US" dirty="0" smtClean="0"/>
              <a:t>ToolBar and CoolBar</a:t>
            </a:r>
          </a:p>
          <a:p>
            <a:r>
              <a:rPr lang="en-US" dirty="0" smtClean="0"/>
              <a:t>Slider, Scale and Spinner</a:t>
            </a:r>
          </a:p>
          <a:p>
            <a:r>
              <a:rPr lang="en-US" dirty="0" smtClean="0"/>
              <a:t>ProgressBar and ToolTip</a:t>
            </a:r>
          </a:p>
          <a:p>
            <a:r>
              <a:rPr lang="en-US" dirty="0" smtClean="0"/>
              <a:t>Menus</a:t>
            </a:r>
          </a:p>
          <a:p>
            <a:r>
              <a:rPr lang="en-US" dirty="0" smtClean="0"/>
              <a:t>Tray and </a:t>
            </a:r>
            <a:r>
              <a:rPr lang="en-US" dirty="0" smtClean="0"/>
              <a:t>TaskBar</a:t>
            </a:r>
          </a:p>
          <a:p>
            <a:r>
              <a:rPr lang="en-US" dirty="0" smtClean="0"/>
              <a:t>Working with events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Combo and 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 SWT.SINGLE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SWT.MULTI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SWT.READ_ONLY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3573516"/>
            <a:ext cx="5917475" cy="278283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List(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SINGLE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list1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"single-selection-"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.select(2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 // Selection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List(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MULTI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V_SCROLL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.setLayoutData(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RowData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DEFAULT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60));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list2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"multi-selection-"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list2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.select(2, 3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//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Combo and 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List Selection Listeners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SWT.DefaultSelection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SWT.Selection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3573516"/>
            <a:ext cx="5917475" cy="278283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list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.addSelectionListener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SelectionListener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// Selection changed 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widgetDefaultSelected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// Double clicked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Sash and </a:t>
            </a:r>
            <a:r>
              <a:rPr lang="en-US" dirty="0" err="1" smtClean="0"/>
              <a:t>SashForm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Sash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SWT.VERTICAL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SWT.HORIZONTAL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SWT.SMOOTH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71053"/>
            <a:ext cx="3000000" cy="1904762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966651" y="3344091"/>
            <a:ext cx="5917475" cy="284770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Sash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hSash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Sash(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group1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SMOOTH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Rectangle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group1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.getClientArea();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hSash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rect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40, 315, 10);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hSash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.setBackground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.getSystemColor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COLOR_RED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Sash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vSash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Sash(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group2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VERTICAL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Rectangle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group2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.getClientArea();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vSash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(150,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20, 100);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vSash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SWT.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Selection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Listener() {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handleEvent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(Event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vSash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.setBounds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height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Sash and </a:t>
            </a:r>
            <a:r>
              <a:rPr lang="en-US" dirty="0" err="1" smtClean="0"/>
              <a:t>SashForm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934947"/>
          </a:xfrm>
        </p:spPr>
        <p:txBody>
          <a:bodyPr/>
          <a:lstStyle/>
          <a:p>
            <a:r>
              <a:rPr lang="en-US" dirty="0" err="1" smtClean="0"/>
              <a:t>SashFrom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setWeights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[])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255" y="2471053"/>
            <a:ext cx="2857143" cy="1904762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966651" y="2625634"/>
            <a:ext cx="5917475" cy="35661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SashForm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SashForm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SMOOTH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.setSashWidth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.setBackground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.getSystemColor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COLOR_RED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Composite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child1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Composite(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form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child1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.setLayout(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FillLayout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child1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"Label in pane 1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Composite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child2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Composite(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form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child2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.setLayout(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FillLayout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child2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"Button in pane2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Composite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child3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Composite(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form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child3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.setLayout(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FillLayout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child3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"Label in pane3"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.setWeights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[] { 30, 40, 30 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ToolBar and CoolBar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ToolBar and ToolItem</a:t>
            </a:r>
          </a:p>
          <a:p>
            <a:pPr lvl="1"/>
            <a:r>
              <a:rPr lang="en-US" dirty="0" smtClean="0"/>
              <a:t> ToolBar</a:t>
            </a:r>
          </a:p>
          <a:p>
            <a:pPr lvl="2"/>
            <a:r>
              <a:rPr lang="en-US" dirty="0" smtClean="0"/>
              <a:t> SWT.VERTICAL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SWT.HORIZONTAL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SWT.FLAT</a:t>
            </a:r>
          </a:p>
          <a:p>
            <a:pPr lvl="2"/>
            <a:r>
              <a:rPr lang="en-US" dirty="0" smtClean="0"/>
              <a:t> SWT.RIGHT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SWT.WRAP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ToolItem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SWT.PUSH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SWT.CHECK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SWT.RADIO</a:t>
            </a:r>
          </a:p>
          <a:p>
            <a:pPr lvl="2"/>
            <a:r>
              <a:rPr lang="en-US" dirty="0" smtClean="0"/>
              <a:t> SWT.CHECK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SWT.DROP_DOWN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SWT.SEPARATOR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38" y="2096532"/>
            <a:ext cx="3809524" cy="3809524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ToolBar and CoolBar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660627"/>
          </a:xfrm>
        </p:spPr>
        <p:txBody>
          <a:bodyPr>
            <a:normAutofit/>
          </a:bodyPr>
          <a:lstStyle/>
          <a:p>
            <a:r>
              <a:rPr lang="en-US" dirty="0" smtClean="0"/>
              <a:t>ToolBar and ToolItem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535" y="1690687"/>
            <a:ext cx="3809524" cy="3809524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66651" y="2952206"/>
            <a:ext cx="6662058" cy="34041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Create a horizontal ToolBar.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ToolBar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ToolBar(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group1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FLAT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SHADOW_OUT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"Push"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 Push style item.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SEPARATOR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 Separator, show only </a:t>
            </a:r>
            <a:r>
              <a:rPr lang="en-US" b="1" i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parent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style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contains 'SWT.FLAT'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CHECK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"Check1"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 Check style item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CHECK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"Check2"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 Check style item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SEPARATOR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RADIO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"Radio1"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 Radio style item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RADIO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"Radio2"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b="1" i="1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Radop</a:t>
            </a:r>
            <a:r>
              <a:rPr lang="en-US" b="1" i="1" u="sng" dirty="0">
                <a:solidFill>
                  <a:srgbClr val="3F7F5F"/>
                </a:solidFill>
                <a:latin typeface="Consolas" panose="020B0609020204030204" pitchFamily="49" charset="0"/>
              </a:rPr>
              <a:t> style item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SEPARATOR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ToolBar and CoolBar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660627"/>
          </a:xfrm>
        </p:spPr>
        <p:txBody>
          <a:bodyPr>
            <a:normAutofit/>
          </a:bodyPr>
          <a:lstStyle/>
          <a:p>
            <a:r>
              <a:rPr lang="en-US" dirty="0" smtClean="0"/>
              <a:t>Add Drop Down Tools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535" y="1690687"/>
            <a:ext cx="3809524" cy="3809524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66651" y="2291580"/>
            <a:ext cx="6662058" cy="40647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ToolItem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ToolItem(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DROP_DOWN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"Drop Down"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Menu(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POP_UP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menuItem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.setImage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taskImage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menuItem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"Item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Add listener to show the menu for drop down item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.addListener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SWT.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Selection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Listener()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handleEvent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(Event </a:t>
            </a:r>
            <a:r>
              <a:rPr lang="en-US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ARROW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detail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Rectangle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dropDown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Point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Point(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rect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rect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rect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hToolBar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.toDisplay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.setLocation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.setVisible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ToolBar and CoolBar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CoolBar and </a:t>
            </a:r>
            <a:r>
              <a:rPr lang="en-US" dirty="0" err="1" smtClean="0"/>
              <a:t>CoolItem</a:t>
            </a:r>
            <a:endParaRPr lang="en-US" dirty="0" smtClean="0"/>
          </a:p>
          <a:p>
            <a:pPr lvl="1"/>
            <a:r>
              <a:rPr lang="en-US" dirty="0" smtClean="0"/>
              <a:t> CoolBar</a:t>
            </a:r>
          </a:p>
          <a:p>
            <a:pPr lvl="2"/>
            <a:r>
              <a:rPr lang="en-US" dirty="0" smtClean="0"/>
              <a:t> SWT.VERTICAL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SWT.HORIZONTAL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SWT.FLAT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setLock</a:t>
            </a:r>
            <a:r>
              <a:rPr lang="en-US" dirty="0" smtClean="0"/>
              <a:t>()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setWrapIndices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CoolItem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Size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SWT.DROP_DOWN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38" y="2731453"/>
            <a:ext cx="2857143" cy="190476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ToolBar and CoolBar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CoolBar and </a:t>
            </a:r>
            <a:r>
              <a:rPr lang="en-US" dirty="0" err="1" smtClean="0"/>
              <a:t>CoolItem</a:t>
            </a:r>
            <a:endParaRPr lang="en-US" dirty="0" smtClean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66651" y="2312126"/>
            <a:ext cx="5917475" cy="363020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CoolBar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CoolBar(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FLAT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&lt; 5; 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CoolItem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CoolItem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DROP_DOWN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Button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coolBar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.setImage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taskImage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"Button -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.setControl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Point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.computeSize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DEFAULT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DEFAULT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.setPreferredSize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.computeSize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size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size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coolBar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.setWrapIndices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[] { 1, 3 });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coolBar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Slider, Scale and Spinner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SWT.VERTICAL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SWT.HORIZONTAL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Thumb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7" y="2433377"/>
            <a:ext cx="2857143" cy="2085714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66651" y="3527946"/>
            <a:ext cx="5917475" cy="24143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Slider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vSlider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Slider(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VERTICAL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vSlider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.setMaximum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vSlider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.setThumb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(20);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Slider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hSlider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Slider(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hSlider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.setMaximum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hSlider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.setSelection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hSlider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.setThumb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the Widget and Control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Widget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Superclass </a:t>
            </a:r>
            <a:r>
              <a:rPr lang="en-US" dirty="0"/>
              <a:t>of all user interface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 Constructor: parent and style</a:t>
            </a:r>
          </a:p>
          <a:p>
            <a:pPr lvl="1"/>
            <a:r>
              <a:rPr lang="en-US" dirty="0" smtClean="0"/>
              <a:t> Issue </a:t>
            </a:r>
            <a:r>
              <a:rPr lang="en-US" dirty="0"/>
              <a:t>notification to listeners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Holding Data</a:t>
            </a:r>
          </a:p>
          <a:p>
            <a:pPr lvl="1"/>
            <a:r>
              <a:rPr lang="en-US" dirty="0" smtClean="0"/>
              <a:t> Dispose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Superclass </a:t>
            </a:r>
            <a:r>
              <a:rPr lang="en-US" dirty="0"/>
              <a:t>of all windowed user interface </a:t>
            </a:r>
            <a:r>
              <a:rPr lang="en-US" dirty="0" smtClean="0"/>
              <a:t>classes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Size, Location and Region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Color, Font and Image</a:t>
            </a:r>
          </a:p>
          <a:p>
            <a:pPr lvl="1"/>
            <a:r>
              <a:rPr lang="en-US" dirty="0" smtClean="0"/>
              <a:t>Visible and Enable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Slider, Scale and Spinner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SWT.VERTICAL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SWT.HORIZONTAL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7" y="2523853"/>
            <a:ext cx="2857143" cy="1904762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66651" y="3527946"/>
            <a:ext cx="5917475" cy="241438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Scale </a:t>
            </a:r>
            <a:r>
              <a:rPr lang="en-US" u="sng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vScale</a:t>
            </a:r>
            <a:r>
              <a:rPr lang="en-US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u="sng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Scale(</a:t>
            </a:r>
            <a:r>
              <a:rPr lang="en-US" b="1" u="sng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u="sng" dirty="0" smtClean="0">
                <a:solidFill>
                  <a:srgbClr val="0000C0"/>
                </a:solidFill>
                <a:latin typeface="Consolas" panose="020B0609020204030204" pitchFamily="49" charset="0"/>
              </a:rPr>
              <a:t>VERTICAL</a:t>
            </a:r>
            <a:r>
              <a:rPr lang="en-US" b="1" i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Scale </a:t>
            </a:r>
            <a:r>
              <a:rPr lang="en-US" u="sng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hScale</a:t>
            </a:r>
            <a:r>
              <a:rPr lang="en-US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u="sng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Scale(</a:t>
            </a:r>
            <a:r>
              <a:rPr lang="en-US" b="1" u="sng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u="sng" dirty="0" smtClean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b="1" i="1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Slider, Scale and Spinner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Spinner</a:t>
            </a:r>
          </a:p>
          <a:p>
            <a:pPr lvl="1"/>
            <a:r>
              <a:rPr lang="en-US" dirty="0" smtClean="0"/>
              <a:t> SWT.READ_ONLY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Digits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767" y="2523853"/>
            <a:ext cx="2857143" cy="1904762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66651" y="3527946"/>
            <a:ext cx="5917475" cy="24143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Spinner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spinner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Spinner(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spinner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.setMinimum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(-10000);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spinner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.setMaximum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spinner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.setDigits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spinner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.setSelection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(-248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Slider, Scale and Spinner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Slider, Scale and Spinner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Maximum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Minimum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PageIncrement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Increment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ProgressBar, Tray and ToolTip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ProgressBar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SWT.SMOOTH</a:t>
            </a:r>
          </a:p>
          <a:p>
            <a:pPr lvl="1"/>
            <a:r>
              <a:rPr lang="en-US" dirty="0"/>
              <a:t> SWT. </a:t>
            </a:r>
            <a:r>
              <a:rPr lang="en-US" dirty="0" smtClean="0"/>
              <a:t>INDETERMINATE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71053"/>
            <a:ext cx="3000000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991394"/>
            <a:ext cx="5917475" cy="295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SWT.DEFAULT | SWT.SMOOTH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ProgressBar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smoothBar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ProgressBar(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SMOOTH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smoothBar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.setMaximum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smoothBar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.setSelection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(30);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"SWT.SMOOTH"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SWT.INDETERMINATE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ProgressBar(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INDETERMINATE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"SWT.INDETERMINATE"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ProgressBar, Tray and ToolTip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ToolTip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Tooltip for control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756767"/>
            <a:ext cx="4285714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756767"/>
            <a:ext cx="5917475" cy="318556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shell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.setToolTipText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"ToolTip Tutorial: this is a simple tooltip text for Shell."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ProgressBar and </a:t>
            </a:r>
            <a:r>
              <a:rPr lang="en-US" dirty="0"/>
              <a:t>ToolTip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ToolTip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Normal tooltip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756767"/>
            <a:ext cx="4285714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756767"/>
            <a:ext cx="5917475" cy="359958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ToolTip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ToolTip(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"Foxes vs. Dogs"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"The quick brown fox jumps over the lazy dog."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.setAutoHide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showTipButton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showTipButton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"Show ToolTip"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showTipButton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SWT.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Selection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Listener()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handleEvent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(Event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.isVisible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||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.isDisposed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return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Rectangle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showTipButton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Point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showTipButton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.toDisplay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+ 50,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.setLocation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tip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.setVisible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ProgressBar and </a:t>
            </a:r>
            <a:r>
              <a:rPr lang="en-US" dirty="0"/>
              <a:t>ToolTip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ToolTip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Tooltip like balloon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756767"/>
            <a:ext cx="4285714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756767"/>
            <a:ext cx="5917475" cy="359958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ToolTip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ToolTip(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BALLOON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ICON_INFORMATION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"Foxes vs. Dogs"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"The quick brown fox jumps over the lazy dog."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.setAutoHide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showTipButton2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showTipButton2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.setText(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"Show Balloon ToolTip"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showTipButton2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.addListener(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SWT.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Selection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Listener()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handleEvent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(Event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.isVisible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||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.isDisposed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     return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Rectangle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showTipButton2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.getBounds();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Point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showTipButton2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.toDisplay(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.setLocation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balloon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.setVisible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2015-04-23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MenuBar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SWT.BAR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66651" y="2632101"/>
            <a:ext cx="5917475" cy="331023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MenuBar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Menu(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BAR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MenuItem </a:t>
            </a:r>
            <a:r>
              <a:rPr lang="pt-BR" dirty="0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nsolas" panose="020B0609020204030204" pitchFamily="49" charset="0"/>
              </a:rPr>
              <a:t> MenuItem(</a:t>
            </a:r>
            <a:r>
              <a:rPr lang="pt-BR" b="1" dirty="0">
                <a:solidFill>
                  <a:srgbClr val="6A3E3E"/>
                </a:solidFill>
                <a:latin typeface="Consolas" panose="020B0609020204030204" pitchFamily="49" charset="0"/>
              </a:rPr>
              <a:t>menuBar</a:t>
            </a:r>
            <a:r>
              <a:rPr lang="pt-BR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pt-BR" b="1" i="1" dirty="0">
                <a:solidFill>
                  <a:srgbClr val="0000C0"/>
                </a:solidFill>
                <a:latin typeface="Consolas" panose="020B0609020204030204" pitchFamily="49" charset="0"/>
              </a:rPr>
              <a:t>CASCADE</a:t>
            </a:r>
            <a:r>
              <a:rPr lang="pt-BR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"File"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.setAccelerator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'F'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Drop_Down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menu will be set as </a:t>
            </a:r>
            <a:r>
              <a:rPr lang="en-US" u="sng" dirty="0">
                <a:solidFill>
                  <a:srgbClr val="3F7F5F"/>
                </a:solidFill>
                <a:latin typeface="Consolas" panose="020B0609020204030204" pitchFamily="49" charset="0"/>
              </a:rPr>
              <a:t>submenu for File menu.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Menu(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"Open..."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"Exit"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.setMenuBar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18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2015-04-23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Context Menu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SWT.POP_UP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66651" y="2978331"/>
            <a:ext cx="5917475" cy="29640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contextMenu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Menu(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POP_UP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NO_RADIO_GROUP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pushItem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contextMenu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pushItem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"Push item"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pushItem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contextMenu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SEPARATOR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…</a:t>
            </a:r>
          </a:p>
          <a:p>
            <a:endParaRPr lang="en-US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label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.setMenu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contextMenu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42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2015-04-23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Sub Menu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SWT.CASCADE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433377"/>
            <a:ext cx="2857143" cy="1904762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66651" y="2926080"/>
            <a:ext cx="5917475" cy="3016252"/>
          </a:xfrm>
        </p:spPr>
        <p:txBody>
          <a:bodyPr>
            <a:normAutofit/>
          </a:bodyPr>
          <a:lstStyle/>
          <a:p>
            <a:pPr lvl="0"/>
            <a:r>
              <a:rPr lang="pt-BR" sz="1000" dirty="0">
                <a:solidFill>
                  <a:srgbClr val="000000"/>
                </a:solidFill>
                <a:latin typeface="Consolas" panose="020B0609020204030204" pitchFamily="49" charset="0"/>
              </a:rPr>
              <a:t>MenuItem </a:t>
            </a:r>
            <a:r>
              <a:rPr lang="pt-BR" sz="1000" dirty="0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pt-BR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pt-B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MenuItem(</a:t>
            </a:r>
            <a:r>
              <a:rPr lang="pt-BR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menuBar</a:t>
            </a:r>
            <a:r>
              <a:rPr lang="pt-BR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pt-BR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CASCADE</a:t>
            </a:r>
            <a:r>
              <a:rPr lang="pt-BR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"File"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.setAccelerator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2A00FF"/>
                </a:solidFill>
                <a:latin typeface="Consolas" panose="020B0609020204030204" pitchFamily="49" charset="0"/>
              </a:rPr>
              <a:t>'F'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.setImage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6A3E3E"/>
                </a:solidFill>
                <a:latin typeface="Consolas" panose="020B0609020204030204" pitchFamily="49" charset="0"/>
              </a:rPr>
              <a:t>image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endParaRPr lang="en-US" sz="1000" dirty="0">
              <a:latin typeface="Consolas" panose="020B0609020204030204" pitchFamily="49" charset="0"/>
            </a:endParaRPr>
          </a:p>
          <a:p>
            <a:pPr lvl="0"/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000" dirty="0" err="1">
                <a:solidFill>
                  <a:srgbClr val="3F7F5F"/>
                </a:solidFill>
                <a:latin typeface="Consolas" panose="020B0609020204030204" pitchFamily="49" charset="0"/>
              </a:rPr>
              <a:t>Drop_Down</a:t>
            </a:r>
            <a:r>
              <a:rPr lang="en-US" sz="1000" dirty="0">
                <a:solidFill>
                  <a:srgbClr val="3F7F5F"/>
                </a:solidFill>
                <a:latin typeface="Consolas" panose="020B0609020204030204" pitchFamily="49" charset="0"/>
              </a:rPr>
              <a:t> menu will be set as </a:t>
            </a:r>
            <a:r>
              <a:rPr lang="en-US" sz="1000" u="sng" dirty="0">
                <a:solidFill>
                  <a:srgbClr val="3F7F5F"/>
                </a:solidFill>
                <a:latin typeface="Consolas" panose="020B0609020204030204" pitchFamily="49" charset="0"/>
              </a:rPr>
              <a:t>submenu for File menu.</a:t>
            </a:r>
          </a:p>
          <a:p>
            <a:pPr lvl="0"/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Menu(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"Open..."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MenuItem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0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"Exit"</a:t>
            </a:r>
            <a:r>
              <a:rPr lang="en-US" sz="1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</a:t>
            </a:r>
            <a:r>
              <a:rPr 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6A3E3E"/>
                </a:solidFill>
                <a:latin typeface="Consolas" panose="020B0609020204030204" pitchFamily="49" charset="0"/>
              </a:rPr>
              <a:t>fileItemMenu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2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or Image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045030" y="3417338"/>
            <a:ext cx="5970626" cy="15191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textLabel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textLabel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"Hello, I am a Label."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imageLabel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imageLabel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.getSystemImage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ICON_QUESTION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  <a:endParaRPr lang="en-US" dirty="0"/>
          </a:p>
          <a:p>
            <a:endParaRPr lang="en-US" dirty="0"/>
          </a:p>
        </p:txBody>
      </p:sp>
      <p:pic>
        <p:nvPicPr>
          <p:cNvPr id="13" name="Picture Placeholder 12"/>
          <p:cNvPicPr>
            <a:picLocks noGrp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292" y="3231600"/>
            <a:ext cx="2857143" cy="1904762"/>
          </a:xfrm>
        </p:spPr>
      </p:pic>
    </p:spTree>
    <p:extLst>
      <p:ext uri="{BB962C8B-B14F-4D97-AF65-F5344CB8AC3E}">
        <p14:creationId xmlns:p14="http://schemas.microsoft.com/office/powerpoint/2010/main" val="15983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Tray </a:t>
            </a:r>
            <a:r>
              <a:rPr lang="en-US" dirty="0"/>
              <a:t>and </a:t>
            </a:r>
            <a:r>
              <a:rPr lang="en-US" dirty="0" smtClean="0"/>
              <a:t>TaskBar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Tray and </a:t>
            </a:r>
            <a:r>
              <a:rPr lang="en-US" dirty="0" err="1" smtClean="0"/>
              <a:t>TrayItem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Tray </a:t>
            </a:r>
            <a:r>
              <a:rPr lang="en-US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tray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display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.getSystemTray</a:t>
            </a:r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Create tray item.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TrayItem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TrayItem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tray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Set images.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.setHighlightImage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image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Add tool tip.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ToolTip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toolTip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ToolTip(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BALLOON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toolTip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"Foxes vs. Dogs"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toolTip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"A quick brown fox jumps over the lazy dog."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.setToolTip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toolTip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Tray </a:t>
            </a:r>
            <a:r>
              <a:rPr lang="en-US" dirty="0"/>
              <a:t>and </a:t>
            </a:r>
            <a:r>
              <a:rPr lang="en-US" dirty="0" smtClean="0"/>
              <a:t>TaskBar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TaskBar and </a:t>
            </a:r>
            <a:r>
              <a:rPr lang="en-US" dirty="0" err="1"/>
              <a:t>TaskItem</a:t>
            </a:r>
            <a:endParaRPr lang="en-US" dirty="0"/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966651" y="2233749"/>
            <a:ext cx="5917475" cy="3708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TaskBar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taskBar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.getSystemTaskBar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TaskItem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taskBar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item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taskBar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.getItem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.setOverlayImage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display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.getSystemImage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ICON_ERROR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.setOverlayText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"OK"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.setProgress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(50);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item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.setProgressState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PAUSED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pic>
        <p:nvPicPr>
          <p:cNvPr id="24" name="Picture Placeholder 23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835" y="2632101"/>
            <a:ext cx="5076190" cy="2400000"/>
          </a:xfrm>
        </p:spPr>
      </p:pic>
    </p:spTree>
    <p:extLst>
      <p:ext uri="{BB962C8B-B14F-4D97-AF65-F5344CB8AC3E}">
        <p14:creationId xmlns:p14="http://schemas.microsoft.com/office/powerpoint/2010/main" val="6796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events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 processing with </a:t>
            </a:r>
            <a:r>
              <a:rPr lang="en-US" dirty="0" smtClean="0"/>
              <a:t>SWT</a:t>
            </a:r>
          </a:p>
          <a:p>
            <a:pPr lvl="1"/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710" y="2338966"/>
            <a:ext cx="5181600" cy="1662328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48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events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Typed </a:t>
            </a:r>
            <a:r>
              <a:rPr lang="en-US" dirty="0"/>
              <a:t>and </a:t>
            </a:r>
            <a:r>
              <a:rPr lang="en-US" dirty="0" err="1"/>
              <a:t>untyped</a:t>
            </a:r>
            <a:r>
              <a:rPr lang="en-US" dirty="0"/>
              <a:t> </a:t>
            </a:r>
            <a:r>
              <a:rPr lang="en-US" dirty="0" smtClean="0"/>
              <a:t>listeners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TypedEvent</a:t>
            </a:r>
            <a:r>
              <a:rPr lang="en-US" dirty="0" smtClean="0"/>
              <a:t> and </a:t>
            </a:r>
            <a:r>
              <a:rPr lang="en-US" dirty="0" err="1" smtClean="0"/>
              <a:t>TypedListener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Adapters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//typed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button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.addSelectionListener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SelectionListener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widgetDefaultSelected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SelectionEvent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//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Untyped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button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SWT.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DefaultSelection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Listener()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handleEvent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(Event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button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.addListener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SWT.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Selection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Listener()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handleEvent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(Event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558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events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Mouse </a:t>
            </a:r>
            <a:r>
              <a:rPr lang="en-US" dirty="0"/>
              <a:t>and keyboard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MouseEvent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enter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exit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hover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wheel scroll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double click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move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down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KeyEvent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i="1" dirty="0" smtClean="0"/>
              <a:t>character </a:t>
            </a:r>
          </a:p>
          <a:p>
            <a:pPr lvl="2"/>
            <a:r>
              <a:rPr lang="en-US" i="1" dirty="0"/>
              <a:t> </a:t>
            </a:r>
            <a:r>
              <a:rPr lang="en-US" i="1" dirty="0" err="1" smtClean="0"/>
              <a:t>stateMask</a:t>
            </a:r>
            <a:endParaRPr lang="en-US" i="1" dirty="0" smtClean="0"/>
          </a:p>
          <a:p>
            <a:pPr lvl="2"/>
            <a:r>
              <a:rPr lang="en-US" i="1" dirty="0"/>
              <a:t> </a:t>
            </a:r>
            <a:r>
              <a:rPr lang="en-US" i="1" dirty="0" err="1"/>
              <a:t>keyCode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063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events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 </a:t>
            </a:r>
            <a:r>
              <a:rPr lang="en-US" dirty="0"/>
              <a:t>processing with </a:t>
            </a:r>
            <a:r>
              <a:rPr lang="en-US" dirty="0" smtClean="0"/>
              <a:t>JFace</a:t>
            </a:r>
          </a:p>
          <a:p>
            <a:pPr lvl="1"/>
            <a:r>
              <a:rPr lang="en-US" dirty="0"/>
              <a:t> 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303" y="2338966"/>
            <a:ext cx="5838095" cy="2000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800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events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Actions </a:t>
            </a:r>
            <a:r>
              <a:rPr lang="en-US" dirty="0"/>
              <a:t>and contributions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22" y="2362246"/>
            <a:ext cx="6200000" cy="1933333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038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2015-04-23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7349358" cy="1882829"/>
          </a:xfrm>
        </p:spPr>
        <p:txBody>
          <a:bodyPr>
            <a:normAutofit/>
          </a:bodyPr>
          <a:lstStyle/>
          <a:p>
            <a:r>
              <a:rPr lang="en-US" dirty="0" smtClean="0"/>
              <a:t>Separator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SWT.SEPARATOR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SWT.HORIZONTAL, SWT.VERTICAL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1800" dirty="0">
              <a:latin typeface="Consolas" panose="020B0609020204030204" pitchFamily="49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34" y="3138519"/>
            <a:ext cx="2857143" cy="1904762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471448" y="3827418"/>
            <a:ext cx="5203672" cy="979714"/>
          </a:xfrm>
        </p:spPr>
        <p:txBody>
          <a:bodyPr/>
          <a:lstStyle/>
          <a:p>
            <a:pPr lvl="0"/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sz="1100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1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SEPARATOR</a:t>
            </a:r>
            <a:r>
              <a:rPr lang="en-US" sz="1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sz="11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HORIZONTAL</a:t>
            </a:r>
            <a:r>
              <a:rPr lang="en-US" sz="1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0"/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sz="1100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1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SEPARATOR</a:t>
            </a:r>
            <a:r>
              <a:rPr lang="en-US" sz="1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sz="11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VERTICAL</a:t>
            </a:r>
            <a:r>
              <a:rPr lang="en-US" sz="1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100" dirty="0">
              <a:solidFill>
                <a:srgbClr val="4472C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Label Alignment</a:t>
            </a:r>
          </a:p>
          <a:p>
            <a:pPr lvl="1"/>
            <a:r>
              <a:rPr lang="en-US" dirty="0" smtClean="0"/>
              <a:t>SWT.LEFT</a:t>
            </a:r>
          </a:p>
          <a:p>
            <a:pPr lvl="1"/>
            <a:r>
              <a:rPr lang="en-US" dirty="0" smtClean="0"/>
              <a:t>SWT.RIGHT</a:t>
            </a:r>
          </a:p>
          <a:p>
            <a:pPr lvl="1"/>
            <a:r>
              <a:rPr lang="en-US" dirty="0" smtClean="0"/>
              <a:t>SWT.CENTER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628" y="3071138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005840" y="3814354"/>
            <a:ext cx="6923314" cy="254199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leftLabel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LEFT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|SWT.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leftLabel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"Left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centerLabel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CENTER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centerLabel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"Center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rightLabel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rightLabel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"Right"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rightLabel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.setAlignment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RIGHT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b="1" i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 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Auto Wrap</a:t>
            </a:r>
          </a:p>
          <a:p>
            <a:pPr lvl="1"/>
            <a:r>
              <a:rPr lang="en-US" dirty="0" smtClean="0"/>
              <a:t>SWT.WRAP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33" y="2911770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008018" y="3230506"/>
            <a:ext cx="6424748" cy="22820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noWrapLabel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noWrapLabel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"This is a long Text on label, but no WRAP style set."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wrapLabel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WRAP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BORDER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wrapLabel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"This is a long Text on label, and the WRAP style is set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."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Involving the user with buttons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Normal Button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SWT.NONE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SWT.PUSH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13" y="2573253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//Button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"Button1"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PUSH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"Button2"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904193" y="2808514"/>
            <a:ext cx="1750423" cy="3396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Involving the user with buttons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Check Box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SWT.CHECK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13" y="2573253"/>
            <a:ext cx="2857143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CheckBox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CHECK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setText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"CheckBox1"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Button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checkBox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Button(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CHECK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checkBox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"CheckBox2"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checkBox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.setSelection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99913" y="3082834"/>
            <a:ext cx="1750423" cy="3396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yate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3121</Words>
  <Application>Microsoft Office PowerPoint</Application>
  <PresentationFormat>Widescreen</PresentationFormat>
  <Paragraphs>741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Consolas</vt:lpstr>
      <vt:lpstr>Times New Roman</vt:lpstr>
      <vt:lpstr>Wingdings</vt:lpstr>
      <vt:lpstr>Soyatec Theme</vt:lpstr>
      <vt:lpstr>Storyboard Layouts</vt:lpstr>
      <vt:lpstr>Eclipse Plug-in Development</vt:lpstr>
      <vt:lpstr>Contents</vt:lpstr>
      <vt:lpstr>Introducing the Widget and Control classes</vt:lpstr>
      <vt:lpstr>Label</vt:lpstr>
      <vt:lpstr>Label</vt:lpstr>
      <vt:lpstr>Label</vt:lpstr>
      <vt:lpstr>Label    </vt:lpstr>
      <vt:lpstr>Involving the user with buttons </vt:lpstr>
      <vt:lpstr>Involving the user with buttons </vt:lpstr>
      <vt:lpstr>Involving the user with buttons </vt:lpstr>
      <vt:lpstr>Involving the user with buttons </vt:lpstr>
      <vt:lpstr>Involving the user with buttons </vt:lpstr>
      <vt:lpstr>Involving the user with buttons </vt:lpstr>
      <vt:lpstr>Editing text with SWT</vt:lpstr>
      <vt:lpstr>Editing text with SWT</vt:lpstr>
      <vt:lpstr>Editing text with SWT</vt:lpstr>
      <vt:lpstr>Editing text with SWT</vt:lpstr>
      <vt:lpstr>Combo and List</vt:lpstr>
      <vt:lpstr>Combo and List</vt:lpstr>
      <vt:lpstr>Combo and List</vt:lpstr>
      <vt:lpstr>Combo and List</vt:lpstr>
      <vt:lpstr>Sash and SashForm</vt:lpstr>
      <vt:lpstr>Sash and SashForm</vt:lpstr>
      <vt:lpstr>ToolBar and CoolBar</vt:lpstr>
      <vt:lpstr>ToolBar and CoolBar</vt:lpstr>
      <vt:lpstr>ToolBar and CoolBar</vt:lpstr>
      <vt:lpstr>ToolBar and CoolBar</vt:lpstr>
      <vt:lpstr>ToolBar and CoolBar</vt:lpstr>
      <vt:lpstr>Slider, Scale and Spinner</vt:lpstr>
      <vt:lpstr>Slider, Scale and Spinner</vt:lpstr>
      <vt:lpstr>Slider, Scale and Spinner</vt:lpstr>
      <vt:lpstr>Slider, Scale and Spinner</vt:lpstr>
      <vt:lpstr>ProgressBar, Tray and ToolTip</vt:lpstr>
      <vt:lpstr>ProgressBar, Tray and ToolTip</vt:lpstr>
      <vt:lpstr>ProgressBar and ToolTip</vt:lpstr>
      <vt:lpstr>ProgressBar and ToolTip</vt:lpstr>
      <vt:lpstr>Menus</vt:lpstr>
      <vt:lpstr>Menus</vt:lpstr>
      <vt:lpstr>Menus</vt:lpstr>
      <vt:lpstr>Tray and TaskBar</vt:lpstr>
      <vt:lpstr>Tray and TaskBar</vt:lpstr>
      <vt:lpstr>Working with events</vt:lpstr>
      <vt:lpstr>Working with events</vt:lpstr>
      <vt:lpstr>Working with events</vt:lpstr>
      <vt:lpstr>Working with events</vt:lpstr>
      <vt:lpstr>Working with events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135</cp:revision>
  <dcterms:created xsi:type="dcterms:W3CDTF">2015-04-14T08:17:08Z</dcterms:created>
  <dcterms:modified xsi:type="dcterms:W3CDTF">2015-04-23T01:03:50Z</dcterms:modified>
</cp:coreProperties>
</file>